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264" r:id="rId79"/>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8571A7-494B-459A-8826-234245E45A34}">
  <a:tblStyle styleId="{288571A7-494B-459A-8826-234245E45A3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79892550-B652-4DDA-A3BB-4FE20BAE2DB8}"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29944DB-34FB-4DEA-B008-E4F21B42DD23}"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9E4EC06-1E1C-48C8-BC3A-EACBF98C3C23}"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361FAAE-1A26-4841-86ED-203FB85BA081}"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79" Type="http://schemas.openxmlformats.org/officeDocument/2006/relationships/slide" Target="slides/slide9.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7" name="Shape 3627"/>
        <p:cNvGrpSpPr/>
        <p:nvPr/>
      </p:nvGrpSpPr>
      <p:grpSpPr>
        <a:xfrm>
          <a:off x="0" y="0"/>
          <a:ext cx="0" cy="0"/>
          <a:chOff x="0" y="0"/>
          <a:chExt cx="0" cy="0"/>
        </a:xfrm>
      </p:grpSpPr>
      <p:sp>
        <p:nvSpPr>
          <p:cNvPr id="3628" name="Google Shape;36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9" name="Google Shape;3629;p9: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2.png"/><Relationship Id="rId3" Type="http://schemas.openxmlformats.org/officeDocument/2006/relationships/image" Target="../media/image31.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9.png"/><Relationship Id="rId7" Type="http://schemas.openxmlformats.org/officeDocument/2006/relationships/image" Target="../media/image17.png"/><Relationship Id="rId8" Type="http://schemas.openxmlformats.org/officeDocument/2006/relationships/image" Target="../media/image27.png"/><Relationship Id="rId9" Type="http://schemas.openxmlformats.org/officeDocument/2006/relationships/image" Target="../media/image21.png"/><Relationship Id="rId10" Type="http://schemas.openxmlformats.org/officeDocument/2006/relationships/image" Target="../media/image2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6.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1.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2.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26.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17.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49.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29.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2.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4.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47.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30.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0.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2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13.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2.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4.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43.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0.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64.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3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48.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4.png"/><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5.jpg"/><Relationship Id="rId6" Type="http://schemas.openxmlformats.org/officeDocument/2006/relationships/image" Target="../media/image38.png"/><Relationship Id="rId7" Type="http://schemas.openxmlformats.org/officeDocument/2006/relationships/slideLayout" Target="../slideLayouts/slideLayout233.xml"/><Relationship Id="rId8" Type="http://schemas.openxmlformats.org/officeDocument/2006/relationships/theme" Target="../theme/theme59.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18.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9.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8.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33.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3.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11.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46.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4.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41.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3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1.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46.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65.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slideLayout" Target="../slideLayouts/slideLayout327.xml"/><Relationship Id="rId3" Type="http://schemas.openxmlformats.org/officeDocument/2006/relationships/theme" Target="../theme/theme12.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8.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5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5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52.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14.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55.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4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63.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39.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10.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5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6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1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58.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60.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31.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1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57.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38.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19.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36.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8.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5.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3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4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4.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0" name="Shape 3630"/>
        <p:cNvGrpSpPr/>
        <p:nvPr/>
      </p:nvGrpSpPr>
      <p:grpSpPr>
        <a:xfrm>
          <a:off x="0" y="0"/>
          <a:ext cx="0" cy="0"/>
          <a:chOff x="0" y="0"/>
          <a:chExt cx="0" cy="0"/>
        </a:xfrm>
      </p:grpSpPr>
      <p:sp>
        <p:nvSpPr>
          <p:cNvPr id="3631" name="Google Shape;3631;p565"/>
          <p:cNvSpPr txBox="1"/>
          <p:nvPr>
            <p:ph type="title"/>
          </p:nvPr>
        </p:nvSpPr>
        <p:spPr>
          <a:xfrm>
            <a:off x="380004" y="449470"/>
            <a:ext cx="5911800" cy="1296000"/>
          </a:xfrm>
          <a:prstGeom prst="rect">
            <a:avLst/>
          </a:prstGeom>
          <a:noFill/>
          <a:ln>
            <a:noFill/>
          </a:ln>
        </p:spPr>
        <p:txBody>
          <a:bodyPr anchorCtr="0" anchor="t" bIns="0" lIns="0" spcFirstLastPara="1" rIns="0" wrap="square" tIns="10000">
            <a:spAutoFit/>
          </a:bodyPr>
          <a:lstStyle/>
          <a:p>
            <a:pPr indent="0" lvl="0" marL="152400" rtl="0" algn="l">
              <a:lnSpc>
                <a:spcPct val="116590"/>
              </a:lnSpc>
              <a:spcBef>
                <a:spcPts val="0"/>
              </a:spcBef>
              <a:spcAft>
                <a:spcPts val="0"/>
              </a:spcAft>
              <a:buSzPts val="1100"/>
              <a:buNone/>
            </a:pPr>
            <a:r>
              <a:rPr lang="zh-CN" sz="3300"/>
              <a:t>MCA Principles</a:t>
            </a:r>
            <a:endParaRPr sz="3300"/>
          </a:p>
          <a:p>
            <a:pPr indent="0" lvl="0" marL="152400" rtl="0" algn="l">
              <a:lnSpc>
                <a:spcPct val="114642"/>
              </a:lnSpc>
              <a:spcBef>
                <a:spcPts val="0"/>
              </a:spcBef>
              <a:spcAft>
                <a:spcPts val="0"/>
              </a:spcAft>
              <a:buSzPts val="1100"/>
              <a:buNone/>
            </a:pPr>
            <a:r>
              <a:rPr lang="zh-CN" sz="2100"/>
              <a:t>Adopted at Caltrain Board meeting on February 2nd, 2023</a:t>
            </a:r>
            <a:endParaRPr sz="2100"/>
          </a:p>
        </p:txBody>
      </p:sp>
      <p:sp>
        <p:nvSpPr>
          <p:cNvPr id="3632" name="Google Shape;3632;p565"/>
          <p:cNvSpPr txBox="1"/>
          <p:nvPr>
            <p:ph idx="12" type="sldNum"/>
          </p:nvPr>
        </p:nvSpPr>
        <p:spPr>
          <a:xfrm>
            <a:off x="6264783" y="3625108"/>
            <a:ext cx="97800" cy="138600"/>
          </a:xfrm>
          <a:prstGeom prst="rect">
            <a:avLst/>
          </a:prstGeom>
          <a:noFill/>
          <a:ln>
            <a:noFill/>
          </a:ln>
        </p:spPr>
        <p:txBody>
          <a:bodyPr anchorCtr="0" anchor="t" bIns="0" lIns="0" spcFirstLastPara="1" rIns="0" wrap="square" tIns="0">
            <a:spAutoFit/>
          </a:bodyPr>
          <a:lstStyle/>
          <a:p>
            <a:pPr indent="0" lvl="0" marL="25400" rtl="0" algn="l">
              <a:lnSpc>
                <a:spcPct val="118750"/>
              </a:lnSpc>
              <a:spcBef>
                <a:spcPts val="0"/>
              </a:spcBef>
              <a:spcAft>
                <a:spcPts val="0"/>
              </a:spcAft>
              <a:buClr>
                <a:srgbClr val="000000"/>
              </a:buClr>
              <a:buSzPts val="900"/>
              <a:buFont typeface="Arial"/>
              <a:buNone/>
            </a:pPr>
            <a:fld id="{00000000-1234-1234-1234-123412341234}" type="slidenum">
              <a:rPr lang="zh-CN"/>
              <a:t>‹#›</a:t>
            </a:fld>
            <a:endParaRPr/>
          </a:p>
        </p:txBody>
      </p:sp>
      <p:sp>
        <p:nvSpPr>
          <p:cNvPr id="3633" name="Google Shape;3633;p565"/>
          <p:cNvSpPr txBox="1"/>
          <p:nvPr/>
        </p:nvSpPr>
        <p:spPr>
          <a:xfrm>
            <a:off x="337014" y="1778202"/>
            <a:ext cx="8550600" cy="3314400"/>
          </a:xfrm>
          <a:prstGeom prst="rect">
            <a:avLst/>
          </a:prstGeom>
          <a:noFill/>
          <a:ln>
            <a:noFill/>
          </a:ln>
        </p:spPr>
        <p:txBody>
          <a:bodyPr anchorCtr="0" anchor="t" bIns="0" lIns="0" spcFirstLastPara="1" rIns="0" wrap="square" tIns="42875">
            <a:spAutoFit/>
          </a:bodyPr>
          <a:lstStyle/>
          <a:p>
            <a:pPr indent="-254000" lvl="0" marL="266700" marR="0" rtl="0" algn="l">
              <a:lnSpc>
                <a:spcPct val="100000"/>
              </a:lnSpc>
              <a:spcBef>
                <a:spcPts val="0"/>
              </a:spcBef>
              <a:spcAft>
                <a:spcPts val="0"/>
              </a:spcAft>
              <a:buClr>
                <a:srgbClr val="000000"/>
              </a:buClr>
              <a:buSzPts val="1400"/>
              <a:buFont typeface="Arial"/>
              <a:buAutoNum type="arabicPeriod"/>
            </a:pPr>
            <a:r>
              <a:rPr b="0" i="0" lang="zh-CN" sz="4000" u="none" cap="none" strike="noStrike">
                <a:solidFill>
                  <a:srgbClr val="000000"/>
                </a:solidFill>
                <a:latin typeface="Comic Sans MS"/>
                <a:ea typeface="Comic Sans MS"/>
                <a:cs typeface="Comic Sans MS"/>
                <a:sym typeface="Comic Sans MS"/>
              </a:rPr>
              <a:t>Project must be cost-neutral to Caltrain.</a:t>
            </a:r>
            <a:endParaRPr b="0" i="0" sz="1400" u="none" cap="none" strike="noStrike">
              <a:solidFill>
                <a:srgbClr val="000000"/>
              </a:solidFill>
              <a:latin typeface="Arial"/>
              <a:ea typeface="Arial"/>
              <a:cs typeface="Arial"/>
              <a:sym typeface="Arial"/>
            </a:endParaRPr>
          </a:p>
          <a:p>
            <a:pPr indent="-254000" lvl="1" marL="609600" marR="5080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Capital Costs</a:t>
            </a:r>
            <a:r>
              <a:rPr b="0" i="0" lang="zh-CN" sz="4000" u="none" cap="none" strike="noStrike">
                <a:solidFill>
                  <a:srgbClr val="000000"/>
                </a:solidFill>
                <a:latin typeface="Courier New"/>
                <a:ea typeface="Courier New"/>
                <a:cs typeface="Courier New"/>
                <a:sym typeface="Courier New"/>
              </a:rPr>
              <a:t> – Any capital contributions Caltrain makes beyond those committed to project development (PCEP, real property, $3M, reimbursed staff time and resources) must be offset through committed third-party funding sources (e.g., grants).</a:t>
            </a:r>
            <a:endParaRPr b="0" i="0" sz="1200" u="none" cap="none" strike="noStrike">
              <a:solidFill>
                <a:srgbClr val="000000"/>
              </a:solidFill>
              <a:latin typeface="Arial"/>
              <a:ea typeface="Arial"/>
              <a:cs typeface="Arial"/>
              <a:sym typeface="Arial"/>
            </a:endParaRPr>
          </a:p>
          <a:p>
            <a:pPr indent="-254000" lvl="1" marL="609600" marR="1270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Maintaining State of Good Repair</a:t>
            </a:r>
            <a:r>
              <a:rPr b="0" i="0" lang="zh-CN" sz="1200" u="none" cap="none" strike="noStrike">
                <a:solidFill>
                  <a:srgbClr val="000000"/>
                </a:solidFill>
                <a:latin typeface="Arial"/>
                <a:ea typeface="Arial"/>
                <a:cs typeface="Arial"/>
                <a:sym typeface="Arial"/>
              </a:rPr>
              <a:t> – DTX cannot detract from Caltrain’s ability to maintain its assets in a State of Good Repair.</a:t>
            </a:r>
            <a:endParaRPr b="0" i="0" sz="1200" u="none" cap="none" strike="noStrike">
              <a:solidFill>
                <a:srgbClr val="000000"/>
              </a:solidFill>
              <a:latin typeface="Arial"/>
              <a:ea typeface="Arial"/>
              <a:cs typeface="Arial"/>
              <a:sym typeface="Arial"/>
            </a:endParaRPr>
          </a:p>
          <a:p>
            <a:pPr indent="-254000" lvl="1" marL="609600" marR="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Operating Costs</a:t>
            </a:r>
            <a:r>
              <a:rPr b="0" i="0" lang="zh-CN" sz="1000" u="none" cap="none" strike="noStrike">
                <a:solidFill>
                  <a:srgbClr val="000000"/>
                </a:solidFill>
                <a:latin typeface="Verdana"/>
                <a:ea typeface="Verdana"/>
                <a:cs typeface="Verdana"/>
                <a:sym typeface="Verdana"/>
              </a:rPr>
              <a:t> – Caltrain's DTX operating contributions cannot detract from Caltrain's ability to operate the rest of the system. Any contribution of incremental operating revenue (e.g., fare revenue, special fare zone, facility revenues) must be directly attributable to DTX and any operating costs in excess of incremental operating revenue must be backstopped by non-Caltrain source(s) in case revenue projections are not met.</a:t>
            </a:r>
            <a:endParaRPr b="0" i="0" sz="1200" u="none" cap="none" strike="noStrike">
              <a:solidFill>
                <a:srgbClr val="000000"/>
              </a:solidFill>
              <a:latin typeface="Arial"/>
              <a:ea typeface="Arial"/>
              <a:cs typeface="Arial"/>
              <a:sym typeface="Arial"/>
            </a:endParaRPr>
          </a:p>
          <a:p>
            <a:pPr indent="-254000" lvl="0" marL="266700" marR="342900" rtl="0" algn="l">
              <a:lnSpc>
                <a:spcPct val="107722"/>
              </a:lnSpc>
              <a:spcBef>
                <a:spcPts val="700"/>
              </a:spcBef>
              <a:spcAft>
                <a:spcPts val="0"/>
              </a:spcAft>
              <a:buClr>
                <a:srgbClr val="000000"/>
              </a:buClr>
              <a:buSzPts val="1400"/>
              <a:buFont typeface="Arial"/>
              <a:buAutoNum type="arabicPeriod"/>
            </a:pPr>
            <a:r>
              <a:rPr b="0" i="0" lang="zh-CN" sz="3000" u="none" cap="none" strike="noStrike">
                <a:solidFill>
                  <a:srgbClr val="000000"/>
                </a:solidFill>
                <a:latin typeface="Arial"/>
                <a:ea typeface="Arial"/>
                <a:cs typeface="Arial"/>
                <a:sym typeface="Arial"/>
              </a:rPr>
              <a:t>Project design, operations, and funding must be compatible with and connected to Caltrain’s existing and planned rail system and must be consistent with Caltrain’s 2040 service vision.</a:t>
            </a:r>
            <a:endParaRPr b="0" i="0" sz="1400" u="none" cap="none" strike="noStrike">
              <a:solidFill>
                <a:srgbClr val="000000"/>
              </a:solidFill>
              <a:latin typeface="Arial"/>
              <a:ea typeface="Arial"/>
              <a:cs typeface="Arial"/>
              <a:sym typeface="Arial"/>
            </a:endParaRPr>
          </a:p>
          <a:p>
            <a:pPr indent="-254000" lvl="0" marL="266700" marR="698500" rtl="0" algn="l">
              <a:lnSpc>
                <a:spcPct val="107722"/>
              </a:lnSpc>
              <a:spcBef>
                <a:spcPts val="800"/>
              </a:spcBef>
              <a:spcAft>
                <a:spcPts val="0"/>
              </a:spcAft>
              <a:buClr>
                <a:srgbClr val="000000"/>
              </a:buClr>
              <a:buSzPts val="1400"/>
              <a:buFont typeface="Arial"/>
              <a:buAutoNum type="arabicPeriod"/>
            </a:pPr>
            <a:r>
              <a:rPr b="0" i="0" lang="zh-CN" sz="1000" u="none" cap="none" strike="noStrike">
                <a:solidFill>
                  <a:srgbClr val="000000"/>
                </a:solidFill>
                <a:latin typeface="Comic Sans MS"/>
                <a:ea typeface="Comic Sans MS"/>
                <a:cs typeface="Comic Sans MS"/>
                <a:sym typeface="Comic Sans MS"/>
              </a:rPr>
              <a:t>Safety and customer experience must be the primary focus of all planning, design, construction, and operations and maintenance decisions.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